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70" r:id="rId2"/>
    <p:sldMasterId id="2147483674" r:id="rId3"/>
  </p:sldMasterIdLst>
  <p:notesMasterIdLst>
    <p:notesMasterId r:id="rId25"/>
  </p:notesMasterIdLst>
  <p:handoutMasterIdLst>
    <p:handoutMasterId r:id="rId26"/>
  </p:handoutMasterIdLst>
  <p:sldIdLst>
    <p:sldId id="141168164" r:id="rId4"/>
    <p:sldId id="141168166" r:id="rId5"/>
    <p:sldId id="141168179" r:id="rId6"/>
    <p:sldId id="141168180" r:id="rId7"/>
    <p:sldId id="141168181" r:id="rId8"/>
    <p:sldId id="141168182" r:id="rId9"/>
    <p:sldId id="141168183" r:id="rId10"/>
    <p:sldId id="141168178" r:id="rId11"/>
    <p:sldId id="141168165" r:id="rId12"/>
    <p:sldId id="290" r:id="rId13"/>
    <p:sldId id="141168160" r:id="rId14"/>
    <p:sldId id="141168177" r:id="rId15"/>
    <p:sldId id="141168184" r:id="rId16"/>
    <p:sldId id="141168175" r:id="rId17"/>
    <p:sldId id="141168176" r:id="rId18"/>
    <p:sldId id="264" r:id="rId19"/>
    <p:sldId id="267" r:id="rId20"/>
    <p:sldId id="268" r:id="rId21"/>
    <p:sldId id="272" r:id="rId22"/>
    <p:sldId id="273" r:id="rId23"/>
    <p:sldId id="274" r:id="rId24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547EBF"/>
          </p15:clr>
        </p15:guide>
        <p15:guide id="2" pos="4608" userDrawn="1">
          <p15:clr>
            <a:srgbClr val="547EBF"/>
          </p15:clr>
        </p15:guide>
        <p15:guide id="3" pos="6912" userDrawn="1">
          <p15:clr>
            <a:srgbClr val="547EBF"/>
          </p15:clr>
        </p15:guide>
        <p15:guide id="4" pos="2304" userDrawn="1">
          <p15:clr>
            <a:srgbClr val="547EBF"/>
          </p15:clr>
        </p15:guide>
        <p15:guide id="5" orient="horz" pos="1296" userDrawn="1">
          <p15:clr>
            <a:srgbClr val="547EBF"/>
          </p15:clr>
        </p15:guide>
        <p15:guide id="6" orient="horz" pos="3888" userDrawn="1">
          <p15:clr>
            <a:srgbClr val="547EBF"/>
          </p15:clr>
        </p15:guide>
        <p15:guide id="7" userDrawn="1">
          <p15:clr>
            <a:srgbClr val="547EBF"/>
          </p15:clr>
        </p15:guide>
        <p15:guide id="8" pos="9216" userDrawn="1">
          <p15:clr>
            <a:srgbClr val="547EBF"/>
          </p15:clr>
        </p15:guide>
        <p15:guide id="9" orient="horz" userDrawn="1">
          <p15:clr>
            <a:srgbClr val="547EBF"/>
          </p15:clr>
        </p15:guide>
        <p15:guide id="10" orient="horz" pos="5184" userDrawn="1">
          <p15:clr>
            <a:srgbClr val="547EBF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FF"/>
    <a:srgbClr val="E80000"/>
    <a:srgbClr val="76008A"/>
    <a:srgbClr val="00811F"/>
    <a:srgbClr val="FFF001"/>
    <a:srgbClr val="FF8B00"/>
    <a:srgbClr val="000000"/>
    <a:srgbClr val="F7F3F1"/>
    <a:srgbClr val="DBFBFB"/>
    <a:srgbClr val="ED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AA6C9-7B4B-2F4A-9DE0-5949B7BC94A3}" v="1" dt="2026-02-08T16:47:44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5136"/>
  </p:normalViewPr>
  <p:slideViewPr>
    <p:cSldViewPr snapToObjects="1">
      <p:cViewPr varScale="1">
        <p:scale>
          <a:sx n="85" d="100"/>
          <a:sy n="85" d="100"/>
        </p:scale>
        <p:origin x="368" y="192"/>
      </p:cViewPr>
      <p:guideLst>
        <p:guide orient="horz" pos="2592"/>
        <p:guide pos="4608"/>
        <p:guide pos="6912"/>
        <p:guide pos="2304"/>
        <p:guide orient="horz" pos="1296"/>
        <p:guide orient="horz" pos="3888"/>
        <p:guide/>
        <p:guide pos="9216"/>
        <p:guide orient="horz"/>
        <p:guide orient="horz" pos="51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Objects="1">
      <p:cViewPr varScale="1">
        <p:scale>
          <a:sx n="67" d="100"/>
          <a:sy n="67" d="100"/>
        </p:scale>
        <p:origin x="23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eh Saeed" userId="2c0a189a-0f7c-4206-8181-9a10555249db" providerId="ADAL" clId="{852638DA-3B48-5304-BB1F-24E51C1A5FD3}"/>
    <pc:docChg chg="undo custSel addSld delSld modSld modMainMaster">
      <pc:chgData name="Sameh Saeed" userId="2c0a189a-0f7c-4206-8181-9a10555249db" providerId="ADAL" clId="{852638DA-3B48-5304-BB1F-24E51C1A5FD3}" dt="2026-02-08T16:47:48.302" v="139" actId="2696"/>
      <pc:docMkLst>
        <pc:docMk/>
      </pc:docMkLst>
      <pc:sldChg chg="add del setBg">
        <pc:chgData name="Sameh Saeed" userId="2c0a189a-0f7c-4206-8181-9a10555249db" providerId="ADAL" clId="{852638DA-3B48-5304-BB1F-24E51C1A5FD3}" dt="2026-01-20T09:51:07.232" v="81"/>
        <pc:sldMkLst>
          <pc:docMk/>
          <pc:sldMk cId="0" sldId="264"/>
        </pc:sldMkLst>
      </pc:sldChg>
      <pc:sldChg chg="add">
        <pc:chgData name="Sameh Saeed" userId="2c0a189a-0f7c-4206-8181-9a10555249db" providerId="ADAL" clId="{852638DA-3B48-5304-BB1F-24E51C1A5FD3}" dt="2026-01-20T09:51:37.691" v="82"/>
        <pc:sldMkLst>
          <pc:docMk/>
          <pc:sldMk cId="0" sldId="267"/>
        </pc:sldMkLst>
      </pc:sldChg>
      <pc:sldChg chg="add">
        <pc:chgData name="Sameh Saeed" userId="2c0a189a-0f7c-4206-8181-9a10555249db" providerId="ADAL" clId="{852638DA-3B48-5304-BB1F-24E51C1A5FD3}" dt="2026-01-20T09:51:59.755" v="83"/>
        <pc:sldMkLst>
          <pc:docMk/>
          <pc:sldMk cId="0" sldId="268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2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3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4"/>
        </pc:sldMkLst>
      </pc:sldChg>
      <pc:sldChg chg="del">
        <pc:chgData name="Sameh Saeed" userId="2c0a189a-0f7c-4206-8181-9a10555249db" providerId="ADAL" clId="{852638DA-3B48-5304-BB1F-24E51C1A5FD3}" dt="2026-02-08T16:47:48.302" v="139" actId="2696"/>
        <pc:sldMkLst>
          <pc:docMk/>
          <pc:sldMk cId="1458348666" sldId="293"/>
        </pc:sldMkLst>
      </pc:sldChg>
      <pc:sldChg chg="addSp delSp modSp mod">
        <pc:chgData name="Sameh Saeed" userId="2c0a189a-0f7c-4206-8181-9a10555249db" providerId="ADAL" clId="{852638DA-3B48-5304-BB1F-24E51C1A5FD3}" dt="2026-01-20T10:43:58.843" v="111" actId="20577"/>
        <pc:sldMkLst>
          <pc:docMk/>
          <pc:sldMk cId="1614369707" sldId="141168164"/>
        </pc:sldMkLst>
        <pc:spChg chg="mod">
          <ac:chgData name="Sameh Saeed" userId="2c0a189a-0f7c-4206-8181-9a10555249db" providerId="ADAL" clId="{852638DA-3B48-5304-BB1F-24E51C1A5FD3}" dt="2026-01-20T10:43:58.843" v="111" actId="20577"/>
          <ac:spMkLst>
            <pc:docMk/>
            <pc:sldMk cId="1614369707" sldId="141168164"/>
            <ac:spMk id="6" creationId="{C9F683B6-CF41-EC42-BFCB-802BCC74C2BD}"/>
          </ac:spMkLst>
        </pc:spChg>
        <pc:picChg chg="add mod">
          <ac:chgData name="Sameh Saeed" userId="2c0a189a-0f7c-4206-8181-9a10555249db" providerId="ADAL" clId="{852638DA-3B48-5304-BB1F-24E51C1A5FD3}" dt="2026-01-20T10:42:24.959" v="106" actId="14100"/>
          <ac:picMkLst>
            <pc:docMk/>
            <pc:sldMk cId="1614369707" sldId="141168164"/>
            <ac:picMk id="3" creationId="{E7228FCA-7680-B57B-6B25-1E0862C3E897}"/>
          </ac:picMkLst>
        </pc:picChg>
      </pc:sldChg>
      <pc:sldChg chg="addSp delSp modSp mod">
        <pc:chgData name="Sameh Saeed" userId="2c0a189a-0f7c-4206-8181-9a10555249db" providerId="ADAL" clId="{852638DA-3B48-5304-BB1F-24E51C1A5FD3}" dt="2026-01-20T10:44:33.908" v="116" actId="14100"/>
        <pc:sldMkLst>
          <pc:docMk/>
          <pc:sldMk cId="3099148267" sldId="141168166"/>
        </pc:sldMkLst>
        <pc:spChg chg="mod">
          <ac:chgData name="Sameh Saeed" userId="2c0a189a-0f7c-4206-8181-9a10555249db" providerId="ADAL" clId="{852638DA-3B48-5304-BB1F-24E51C1A5FD3}" dt="2026-01-20T10:44:08.924" v="113"/>
          <ac:spMkLst>
            <pc:docMk/>
            <pc:sldMk cId="3099148267" sldId="141168166"/>
            <ac:spMk id="4" creationId="{E2B4A2C7-919A-944A-9099-B209B01E910B}"/>
          </ac:spMkLst>
        </pc:spChg>
        <pc:picChg chg="add mod">
          <ac:chgData name="Sameh Saeed" userId="2c0a189a-0f7c-4206-8181-9a10555249db" providerId="ADAL" clId="{852638DA-3B48-5304-BB1F-24E51C1A5FD3}" dt="2026-01-20T10:44:33.908" v="116" actId="14100"/>
          <ac:picMkLst>
            <pc:docMk/>
            <pc:sldMk cId="3099148267" sldId="141168166"/>
            <ac:picMk id="3" creationId="{964289C2-E621-DF92-C7BF-A4E371BF6751}"/>
          </ac:picMkLst>
        </pc:picChg>
      </pc:sldChg>
      <pc:sldChg chg="addSp delSp mod">
        <pc:chgData name="Sameh Saeed" userId="2c0a189a-0f7c-4206-8181-9a10555249db" providerId="ADAL" clId="{852638DA-3B48-5304-BB1F-24E51C1A5FD3}" dt="2026-02-08T16:47:26.829" v="137" actId="22"/>
        <pc:sldMkLst>
          <pc:docMk/>
          <pc:sldMk cId="3017511614" sldId="141168177"/>
        </pc:sldMkLst>
        <pc:spChg chg="add del">
          <ac:chgData name="Sameh Saeed" userId="2c0a189a-0f7c-4206-8181-9a10555249db" providerId="ADAL" clId="{852638DA-3B48-5304-BB1F-24E51C1A5FD3}" dt="2026-02-08T16:47:26.829" v="137" actId="22"/>
          <ac:spMkLst>
            <pc:docMk/>
            <pc:sldMk cId="3017511614" sldId="141168177"/>
            <ac:spMk id="4" creationId="{212AC8B9-2598-3C24-4C3D-84554CAC9A5A}"/>
          </ac:spMkLst>
        </pc:spChg>
      </pc:sldChg>
      <pc:sldChg chg="add">
        <pc:chgData name="Sameh Saeed" userId="2c0a189a-0f7c-4206-8181-9a10555249db" providerId="ADAL" clId="{852638DA-3B48-5304-BB1F-24E51C1A5FD3}" dt="2026-01-20T10:43:44.676" v="107"/>
        <pc:sldMkLst>
          <pc:docMk/>
          <pc:sldMk cId="774306997" sldId="141168178"/>
        </pc:sldMkLst>
      </pc:sldChg>
      <pc:sldChg chg="addSp delSp modSp add mod modClrScheme chgLayout">
        <pc:chgData name="Sameh Saeed" userId="2c0a189a-0f7c-4206-8181-9a10555249db" providerId="ADAL" clId="{852638DA-3B48-5304-BB1F-24E51C1A5FD3}" dt="2026-01-20T10:47:30.578" v="126" actId="26606"/>
        <pc:sldMkLst>
          <pc:docMk/>
          <pc:sldMk cId="4268185134" sldId="141168179"/>
        </pc:sldMkLst>
        <pc:spChg chg="ord">
          <ac:chgData name="Sameh Saeed" userId="2c0a189a-0f7c-4206-8181-9a10555249db" providerId="ADAL" clId="{852638DA-3B48-5304-BB1F-24E51C1A5FD3}" dt="2026-01-20T10:47:30.578" v="126" actId="26606"/>
          <ac:spMkLst>
            <pc:docMk/>
            <pc:sldMk cId="4268185134" sldId="141168179"/>
            <ac:spMk id="6" creationId="{7E42D698-D79C-6F29-EC2D-E922665ED28C}"/>
          </ac:spMkLst>
        </pc:spChg>
        <pc:picChg chg="add mod">
          <ac:chgData name="Sameh Saeed" userId="2c0a189a-0f7c-4206-8181-9a10555249db" providerId="ADAL" clId="{852638DA-3B48-5304-BB1F-24E51C1A5FD3}" dt="2026-01-20T10:47:30.578" v="126" actId="26606"/>
          <ac:picMkLst>
            <pc:docMk/>
            <pc:sldMk cId="4268185134" sldId="141168179"/>
            <ac:picMk id="2" creationId="{FF25680E-D3E1-C6AD-085D-7E2E933A32F8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8:04.688" v="128" actId="26606"/>
        <pc:sldMkLst>
          <pc:docMk/>
          <pc:sldMk cId="2700746494" sldId="141168180"/>
        </pc:sldMkLst>
        <pc:spChg chg="ord">
          <ac:chgData name="Sameh Saeed" userId="2c0a189a-0f7c-4206-8181-9a10555249db" providerId="ADAL" clId="{852638DA-3B48-5304-BB1F-24E51C1A5FD3}" dt="2026-01-20T10:48:04.688" v="128" actId="26606"/>
          <ac:spMkLst>
            <pc:docMk/>
            <pc:sldMk cId="2700746494" sldId="141168180"/>
            <ac:spMk id="6" creationId="{ABC610B9-A3AC-8DB5-6CAD-FE0C31C7A257}"/>
          </ac:spMkLst>
        </pc:spChg>
        <pc:picChg chg="add mod">
          <ac:chgData name="Sameh Saeed" userId="2c0a189a-0f7c-4206-8181-9a10555249db" providerId="ADAL" clId="{852638DA-3B48-5304-BB1F-24E51C1A5FD3}" dt="2026-01-20T10:48:04.688" v="128" actId="26606"/>
          <ac:picMkLst>
            <pc:docMk/>
            <pc:sldMk cId="2700746494" sldId="141168180"/>
            <ac:picMk id="2" creationId="{DB54AFAB-B0A2-2DDA-A8AF-86237450A778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8:37.017" v="130" actId="26606"/>
        <pc:sldMkLst>
          <pc:docMk/>
          <pc:sldMk cId="809882199" sldId="141168181"/>
        </pc:sldMkLst>
        <pc:spChg chg="ord">
          <ac:chgData name="Sameh Saeed" userId="2c0a189a-0f7c-4206-8181-9a10555249db" providerId="ADAL" clId="{852638DA-3B48-5304-BB1F-24E51C1A5FD3}" dt="2026-01-20T10:48:37.017" v="130" actId="26606"/>
          <ac:spMkLst>
            <pc:docMk/>
            <pc:sldMk cId="809882199" sldId="141168181"/>
            <ac:spMk id="6" creationId="{480163F0-8620-520F-6886-51B21A153672}"/>
          </ac:spMkLst>
        </pc:spChg>
        <pc:picChg chg="add mod">
          <ac:chgData name="Sameh Saeed" userId="2c0a189a-0f7c-4206-8181-9a10555249db" providerId="ADAL" clId="{852638DA-3B48-5304-BB1F-24E51C1A5FD3}" dt="2026-01-20T10:48:37.017" v="130" actId="26606"/>
          <ac:picMkLst>
            <pc:docMk/>
            <pc:sldMk cId="809882199" sldId="141168181"/>
            <ac:picMk id="2" creationId="{1D8D6861-C7DB-83B8-9998-9BA7F8F5D403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9:25.018" v="132" actId="26606"/>
        <pc:sldMkLst>
          <pc:docMk/>
          <pc:sldMk cId="1204150155" sldId="141168182"/>
        </pc:sldMkLst>
        <pc:spChg chg="ord">
          <ac:chgData name="Sameh Saeed" userId="2c0a189a-0f7c-4206-8181-9a10555249db" providerId="ADAL" clId="{852638DA-3B48-5304-BB1F-24E51C1A5FD3}" dt="2026-01-20T10:49:25.018" v="132" actId="26606"/>
          <ac:spMkLst>
            <pc:docMk/>
            <pc:sldMk cId="1204150155" sldId="141168182"/>
            <ac:spMk id="6" creationId="{40CBB350-CE61-5806-9E88-B5BF008E04F0}"/>
          </ac:spMkLst>
        </pc:spChg>
        <pc:picChg chg="add mod">
          <ac:chgData name="Sameh Saeed" userId="2c0a189a-0f7c-4206-8181-9a10555249db" providerId="ADAL" clId="{852638DA-3B48-5304-BB1F-24E51C1A5FD3}" dt="2026-01-20T10:49:25.018" v="132" actId="26606"/>
          <ac:picMkLst>
            <pc:docMk/>
            <pc:sldMk cId="1204150155" sldId="141168182"/>
            <ac:picMk id="2" creationId="{C5DA2E86-263F-95D7-5A83-4729B47C9E43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50:11.693" v="135" actId="27614"/>
        <pc:sldMkLst>
          <pc:docMk/>
          <pc:sldMk cId="2210491313" sldId="141168183"/>
        </pc:sldMkLst>
        <pc:spChg chg="ord">
          <ac:chgData name="Sameh Saeed" userId="2c0a189a-0f7c-4206-8181-9a10555249db" providerId="ADAL" clId="{852638DA-3B48-5304-BB1F-24E51C1A5FD3}" dt="2026-01-20T10:50:06.453" v="134" actId="26606"/>
          <ac:spMkLst>
            <pc:docMk/>
            <pc:sldMk cId="2210491313" sldId="141168183"/>
            <ac:spMk id="6" creationId="{3F502A4E-AB1F-EE81-C6CF-2E2117AA2F9F}"/>
          </ac:spMkLst>
        </pc:spChg>
        <pc:picChg chg="add mod">
          <ac:chgData name="Sameh Saeed" userId="2c0a189a-0f7c-4206-8181-9a10555249db" providerId="ADAL" clId="{852638DA-3B48-5304-BB1F-24E51C1A5FD3}" dt="2026-01-20T10:50:11.693" v="135" actId="27614"/>
          <ac:picMkLst>
            <pc:docMk/>
            <pc:sldMk cId="2210491313" sldId="141168183"/>
            <ac:picMk id="2" creationId="{18979FA4-2EB7-E5BE-E46D-E0021038DA9B}"/>
          </ac:picMkLst>
        </pc:picChg>
      </pc:sldChg>
      <pc:sldChg chg="add">
        <pc:chgData name="Sameh Saeed" userId="2c0a189a-0f7c-4206-8181-9a10555249db" providerId="ADAL" clId="{852638DA-3B48-5304-BB1F-24E51C1A5FD3}" dt="2026-02-08T16:47:44.581" v="138"/>
        <pc:sldMkLst>
          <pc:docMk/>
          <pc:sldMk cId="3615137943" sldId="141168184"/>
        </pc:sldMkLst>
      </pc:sldChg>
      <pc:sldMasterChg chg="delSp mod modSldLayout">
        <pc:chgData name="Sameh Saeed" userId="2c0a189a-0f7c-4206-8181-9a10555249db" providerId="ADAL" clId="{852638DA-3B48-5304-BB1F-24E51C1A5FD3}" dt="2026-01-20T09:41:24.045" v="25" actId="478"/>
        <pc:sldMasterMkLst>
          <pc:docMk/>
          <pc:sldMasterMk cId="2721201770" sldId="2147483670"/>
        </pc:sldMasterMkLst>
        <pc:sldLayoutChg chg="delSp mod">
          <pc:chgData name="Sameh Saeed" userId="2c0a189a-0f7c-4206-8181-9a10555249db" providerId="ADAL" clId="{852638DA-3B48-5304-BB1F-24E51C1A5FD3}" dt="2026-01-20T09:41:24.045" v="25" actId="478"/>
          <pc:sldLayoutMkLst>
            <pc:docMk/>
            <pc:sldMasterMk cId="2721201770" sldId="2147483670"/>
            <pc:sldLayoutMk cId="2985166878" sldId="21474836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A1D4-C2F1-4FBA-9F37-B87A976340E2}" type="datetimeFigureOut">
              <a:rPr lang="en-US" smtClean="0"/>
              <a:t>2/13/26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01E57-0ADC-4285-9663-DD3D73EBE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2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288BB53-F264-D84E-8876-073A512183CA}" type="datetimeFigureOut">
              <a:rPr lang="en-US" smtClean="0"/>
              <a:pPr/>
              <a:t>2/13/26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98D0594-4E60-8F4B-8226-C705B94694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0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8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8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8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8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8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0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8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8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8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8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8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0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6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27660"/>
            <a:ext cx="3609976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0" y="327660"/>
            <a:ext cx="6134100" cy="702373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1722120"/>
            <a:ext cx="3609976" cy="5629276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67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6" y="5760720"/>
            <a:ext cx="658368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6" y="735330"/>
            <a:ext cx="658368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6" y="6440806"/>
            <a:ext cx="658368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90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05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329566"/>
            <a:ext cx="246888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329566"/>
            <a:ext cx="722376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99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gradFill rotWithShape="1">
            <a:gsLst>
              <a:gs pos="0">
                <a:srgbClr val="003853"/>
              </a:gs>
              <a:gs pos="100000">
                <a:srgbClr val="001A2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  <a:defRPr/>
            </a:pPr>
            <a:endParaRPr lang="en-US" altLang="en-US" sz="11501" i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88720" y="3749040"/>
            <a:ext cx="5212080" cy="299158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516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1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9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9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9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9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9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1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9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9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9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9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9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53F51-BA7A-0B34-9471-3DDAB98039EE}"/>
              </a:ext>
            </a:extLst>
          </p:cNvPr>
          <p:cNvSpPr txBox="1">
            <a:spLocks/>
          </p:cNvSpPr>
          <p:nvPr userDrawn="1"/>
        </p:nvSpPr>
        <p:spPr>
          <a:xfrm>
            <a:off x="454859" y="7714211"/>
            <a:ext cx="2022333" cy="51538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2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Page </a:t>
            </a:r>
            <a:fld id="{3FD999D4-B456-9943-89B7-30D56181CE18}" type="slidenum">
              <a:rPr lang="en-US" sz="192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r>
              <a:rPr lang="en-US" sz="192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7631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773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556511"/>
            <a:ext cx="932688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663440"/>
            <a:ext cx="76809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0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1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288281"/>
            <a:ext cx="932688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488056"/>
            <a:ext cx="932688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37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920240"/>
            <a:ext cx="484632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920240"/>
            <a:ext cx="484632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86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842136"/>
            <a:ext cx="4848226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" y="2609850"/>
            <a:ext cx="4848226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1" y="1842136"/>
            <a:ext cx="4850130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1" y="2609850"/>
            <a:ext cx="485013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7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CA83FE4-EEEB-EE4E-BD6B-71BF10FF7DDE}"/>
              </a:ext>
            </a:extLst>
          </p:cNvPr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Calibri" panose="020F0502020204030204" pitchFamily="34" charset="0"/>
                <a:ea typeface="IBM Plex Sans" charset="0"/>
                <a:cs typeface="Calibri" panose="020F0502020204030204" pitchFamily="34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5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600"/>
        </a:spcBef>
        <a:buFontTx/>
        <a:buNone/>
        <a:tabLst/>
        <a:defRPr lang="en-US" sz="2000" b="0" i="0" kern="1200" dirty="0" smtClean="0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600"/>
        </a:spcBef>
        <a:buFont typeface="LucidaGrande" charset="0"/>
        <a:buChar char="-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600"/>
        </a:spcBef>
        <a:buFont typeface=".AppleSystemUIFont" charset="-120"/>
        <a:buChar char="–"/>
        <a:defRPr lang="en-US" sz="2000" b="0" i="0" kern="1200" dirty="0" smtClean="0">
          <a:solidFill>
            <a:schemeClr val="bg2"/>
          </a:solidFill>
          <a:latin typeface="IBM Plex Sans" charset="0"/>
          <a:ea typeface="+mn-ea"/>
          <a:cs typeface="+mn-cs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>
          <a:solidFill>
            <a:schemeClr val="bg2"/>
          </a:solidFill>
          <a:latin typeface="IBM Plex Sans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1"/>
            <a:ext cx="6583680" cy="52578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EF33D-4C05-492F-AC89-ACB608214B80}"/>
              </a:ext>
            </a:extLst>
          </p:cNvPr>
          <p:cNvCxnSpPr/>
          <p:nvPr userDrawn="1"/>
        </p:nvCxnSpPr>
        <p:spPr>
          <a:xfrm>
            <a:off x="457201" y="7714211"/>
            <a:ext cx="135064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201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hdr="0" ftr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920240"/>
            <a:ext cx="9875520" cy="543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7621"/>
            <a:ext cx="2560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7627621"/>
            <a:ext cx="3474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7627621"/>
            <a:ext cx="2560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2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57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224CE121-697A-4943-AD7F-0C3307F3C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290" y="2811392"/>
            <a:ext cx="295530" cy="67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46304" tIns="73152" rIns="146304" bIns="7315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EG" sz="3456" b="1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9F683B6-CF41-EC42-BFCB-802BCC74C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311" y="-304394"/>
            <a:ext cx="10631323" cy="421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6304" tIns="73152" rIns="146304" bIns="73152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EG" sz="4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EgQCC</a:t>
            </a:r>
            <a:r>
              <a:rPr lang="en-US" altLang="en-EG" sz="4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Quantum Security Track</a:t>
            </a: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EG" sz="4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Quantum Security Foundation</a:t>
            </a:r>
            <a:endParaRPr lang="en-US" altLang="en-EG" sz="40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8640" indent="-548640" algn="ctr" defTabSz="14630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28FCA-7680-B57B-6B25-1E0862C3E8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727" y="3124199"/>
            <a:ext cx="8762945" cy="504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69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1"/>
            <a:ext cx="14020800" cy="5334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NIST Post-Quantum Cryptography Standardization (</a:t>
            </a:r>
            <a:r>
              <a:rPr lang="en-US" sz="3200" b="1" dirty="0">
                <a:solidFill>
                  <a:srgbClr val="E53E46"/>
                </a:solidFill>
              </a:rPr>
              <a:t>2016</a:t>
            </a:r>
            <a:r>
              <a:rPr lang="en-US" sz="3200" b="1" dirty="0"/>
              <a:t>)</a:t>
            </a:r>
            <a:br>
              <a:rPr lang="en-US" sz="3200" b="1" dirty="0"/>
            </a:br>
            <a:r>
              <a:rPr lang="en-US" sz="2000" b="1" u="sng" dirty="0"/>
              <a:t>https://</a:t>
            </a:r>
            <a:r>
              <a:rPr lang="en-US" sz="2000" b="1" u="sng" dirty="0" err="1"/>
              <a:t>en.wikipedia.org</a:t>
            </a:r>
            <a:r>
              <a:rPr lang="en-US" sz="2000" b="1" u="sng" dirty="0"/>
              <a:t>/wiki/</a:t>
            </a:r>
            <a:r>
              <a:rPr lang="en-US" sz="2000" b="1" u="sng" dirty="0" err="1"/>
              <a:t>NIST_Post-Quantum_Cryptography_Standardization</a:t>
            </a:r>
            <a:endParaRPr lang="en-US" sz="40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D6072-C7D9-664C-910F-2B9485D57837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4094E6-B715-7A0E-EF91-D8199C252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790" y="990601"/>
            <a:ext cx="12829738" cy="643714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3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02885A-5E5B-7C09-3E6E-6C2AAFBBFB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5645900"/>
            <a:ext cx="9677400" cy="2583700"/>
          </a:xfrm>
          <a:prstGeom prst="rect">
            <a:avLst/>
          </a:prstGeom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C324728C-E530-5F44-BB21-52D02E592F91}"/>
              </a:ext>
            </a:extLst>
          </p:cNvPr>
          <p:cNvSpPr txBox="1"/>
          <p:nvPr/>
        </p:nvSpPr>
        <p:spPr>
          <a:xfrm>
            <a:off x="336528" y="333833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Problem Statement – </a:t>
            </a:r>
            <a:r>
              <a:rPr lang="en-US" sz="320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Cybersecurity Threats of Quantum Computing</a:t>
            </a: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34014-EF1C-9842-D386-88F862B0851F}"/>
              </a:ext>
            </a:extLst>
          </p:cNvPr>
          <p:cNvSpPr txBox="1"/>
          <p:nvPr/>
        </p:nvSpPr>
        <p:spPr>
          <a:xfrm>
            <a:off x="336528" y="1143000"/>
            <a:ext cx="13857773" cy="678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Cryptographically Relevant Quantum Computers (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CRQC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s) are emerging rapidly (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Q-Day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).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Their increasing capacity (measured by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qubits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) and development pace pose a significant risk on current Cybersecurity. 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These quantum systems can decrypt widely used asymmetric security protocols like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RSA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or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Elliptical Curve 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algorithms, or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(just few months ago).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Migration and secrecy maintenance time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exceed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the expected arrival time of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CRQC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s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New legal regulations and directives are established in the US, EU, and China to address cryptographic concerns.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US" sz="2560" dirty="0">
                <a:solidFill>
                  <a:srgbClr val="000000"/>
                </a:solidFill>
                <a:latin typeface="Arial"/>
              </a:rPr>
              <a:t>     </a:t>
            </a:r>
            <a:r>
              <a:rPr lang="en-US" sz="2560" b="1" i="1" dirty="0">
                <a:solidFill>
                  <a:srgbClr val="000000"/>
                </a:solidFill>
                <a:latin typeface="Arial"/>
              </a:rPr>
              <a:t>Mosca Theorem (x + y &gt; z)</a:t>
            </a: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9242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2015B-87C3-E9CA-DD91-B6B0B50CB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6E78C881-CE5B-A251-9854-B40FEB3CC7C5}"/>
              </a:ext>
            </a:extLst>
          </p:cNvPr>
          <p:cNvSpPr txBox="1"/>
          <p:nvPr/>
        </p:nvSpPr>
        <p:spPr>
          <a:xfrm>
            <a:off x="531150" y="333833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History of Cryptographic Transitions</a:t>
            </a:r>
            <a:endParaRPr lang="en-US" sz="3200" b="1" spc="-2" dirty="0">
              <a:solidFill>
                <a:srgbClr val="000000"/>
              </a:solidFill>
              <a:latin typeface="Calibri" panose="020F0502020204030204" pitchFamily="34" charset="0"/>
              <a:ea typeface="IBM Plex Sans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44A055A-BD8F-41C8-9442-69E8FE1AE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977814"/>
              </p:ext>
            </p:extLst>
          </p:nvPr>
        </p:nvGraphicFramePr>
        <p:xfrm>
          <a:off x="533400" y="1199214"/>
          <a:ext cx="13521378" cy="6420784"/>
        </p:xfrm>
        <a:graphic>
          <a:graphicData uri="http://schemas.openxmlformats.org/drawingml/2006/table">
            <a:tbl>
              <a:tblPr/>
              <a:tblGrid>
                <a:gridCol w="3073459">
                  <a:extLst>
                    <a:ext uri="{9D8B030D-6E8A-4147-A177-3AD203B41FA5}">
                      <a16:colId xmlns:a16="http://schemas.microsoft.com/office/drawing/2014/main" val="3433033282"/>
                    </a:ext>
                  </a:extLst>
                </a:gridCol>
                <a:gridCol w="10447919">
                  <a:extLst>
                    <a:ext uri="{9D8B030D-6E8A-4147-A177-3AD203B41FA5}">
                      <a16:colId xmlns:a16="http://schemas.microsoft.com/office/drawing/2014/main" val="4203590510"/>
                    </a:ext>
                  </a:extLst>
                </a:gridCol>
              </a:tblGrid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Period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314751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 to NIST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from proprietary algorithms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534142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with 1024-bit keys, MD5, SHA1 widely used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422327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Mid-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 from DES to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3DES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as AES was being developed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413677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MD5 found weak; industry moved to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SHA1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46579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published, but 3DES still widely used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236326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published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SHA2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suite due to SHA1 concerns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878161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 1024 → 2048-bit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626603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Google announced SHA1 collision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987102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RSA-250 (829-bit)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was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factored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urged shift to 2048-bit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156944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Round 3 post-quantum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algorithm selections announced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896315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published first tranche of quantum-resistant standards and algorithms </a:t>
                      </a:r>
                    </a:p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FIPS-203, FIPS-204, FIPS 205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915802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Q-Day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Shor’s Algorithm (1994) expected to break RSA, DH, ECC</a:t>
                      </a:r>
                    </a:p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AES as well (October 2024)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30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51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1"/>
            <a:ext cx="14020800" cy="533400"/>
          </a:xfrm>
        </p:spPr>
        <p:txBody>
          <a:bodyPr>
            <a:noAutofit/>
          </a:bodyPr>
          <a:lstStyle/>
          <a:p>
            <a:r>
              <a:rPr lang="en-US" sz="3200" b="1" dirty="0"/>
              <a:t>Quantum-Resistant Standards for New Cryptographic Algorithms</a:t>
            </a:r>
            <a:endParaRPr lang="en-US" sz="40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D6072-C7D9-664C-910F-2B9485D57837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FD01127-B51D-ED28-539E-6428807E6BE1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664316"/>
          <a:ext cx="13487400" cy="74128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1549872932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97186571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899511941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4137139247"/>
                    </a:ext>
                  </a:extLst>
                </a:gridCol>
              </a:tblGrid>
              <a:tr h="3460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Region / Body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Organization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Key Initiatives &amp; Standards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Notable Algorithms Specifications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3722695625"/>
                  </a:ext>
                </a:extLst>
              </a:tr>
              <a:tr h="10082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United States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NIST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(National Institute of Standards and Technology)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PQC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Standards 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FIPS 203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ML-KEM (Kyber)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FIPS 204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ML-DSA (</a:t>
                      </a:r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Dilithium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FIPS 205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SLH-DSA (SPHINCS+)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‘-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ML-KEM (Kyber)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Key encapsulation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 (</a:t>
                      </a:r>
                      <a:r>
                        <a:rPr lang="en-US" sz="16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Dilithium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Digital signatures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SLH-DSA (SPHINCS+)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Stateless hash-based signatures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3376957520"/>
                  </a:ext>
                </a:extLst>
              </a:tr>
              <a:tr h="8382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European Union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ETSI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(European Telecommunications Standards Institute)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Quantum-Safe Cryptography (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QSC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ETSI TS 104 015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Efficient Quantum-Safe Hybrid Key Exchanges with Hidden Access Policies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Covercrypt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Hybrid key encapsulation mechanism with access control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2355632758"/>
                  </a:ext>
                </a:extLst>
              </a:tr>
              <a:tr h="806146">
                <a:tc v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ENISA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(European Union Agency for Cybersecurity)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PQC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standardization and integration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Frameworks for PQC adoption and migration strategies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1727606736"/>
                  </a:ext>
                </a:extLst>
              </a:tr>
              <a:tr h="72475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China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Cryptography Administration (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NCA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PQC standardization </a:t>
                      </a:r>
                      <a:b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Development of  quantum-resistant algorithms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Proprietary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algorithms under evaluation </a:t>
                      </a:r>
                    </a:p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(not publicly disclosed)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870568737"/>
                  </a:ext>
                </a:extLst>
              </a:tr>
              <a:tr h="594494">
                <a:tc v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Institute of Commercial Cryptography Standards (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ICCS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PQC Evaluation based on security, performance, and feasibility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Ongoing selection process for suitable algorithms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470857180"/>
                  </a:ext>
                </a:extLst>
              </a:tr>
              <a:tr h="10748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Middle East</a:t>
                      </a: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KSA: NCA (National Cybersecurity Authority) - NCS-2:2025</a:t>
                      </a: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UAE: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UAECSC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(Cyber Security Council) </a:t>
                      </a:r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Encryption Policy</a:t>
                      </a: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Qatar: NCSA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(National Cybersecurity Agency) - </a:t>
                      </a:r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Strategy 2024–2030</a:t>
                      </a: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KSA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 2025 –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Q2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2026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Mandatory submission of PQC Risk Assessments and "Advanced" level crypto-inventories for CNI</a:t>
                      </a: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UAE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May – July 2026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Entities must submit PQC Migration Plans within 180 days of regulatory "Phase 0" notification.</a:t>
                      </a: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Qatar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of 2026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Modernization of financial sector PKI to support hybrid PQC/classical algorithms.</a:t>
                      </a: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NIST Baseline: ML-KEM (Kyber), ML-DSA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Dilithium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).</a:t>
                      </a: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NCS-2 Requirement: "Advanced" level systems must support Crypto-Agility and hybrid key exchange (e.g.,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X25519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+ ML-KEM).</a:t>
                      </a: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Sovereign PQC: TII-optimized versions of ML-KEM/ML-DSA.</a:t>
                      </a: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Spec: Mandatory use of UAE-accredited libraries for "Priority Entities" to ensure digital sovereignty.</a:t>
                      </a: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Hybrid Resilience: Emphasis on dual-signature schemes and QKD (Quantum Key Distribution) for critical fiber backbones in the financial sector.</a:t>
                      </a: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4274379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137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7936F-FE4A-00EB-13DF-EAD1413E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143D0C93-E23C-34F6-733C-A8002A9C457D}"/>
              </a:ext>
            </a:extLst>
          </p:cNvPr>
          <p:cNvSpPr txBox="1"/>
          <p:nvPr/>
        </p:nvSpPr>
        <p:spPr>
          <a:xfrm>
            <a:off x="456075" y="187025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Threat Actor Today: Harvest Now, Decrypt Later</a:t>
            </a: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02015-6A6A-9195-9DC1-A644B03057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400" y="988231"/>
            <a:ext cx="9104400" cy="64793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7063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AC78-A100-9F93-042B-647FDAF6C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2D41A4A8-6050-13FA-C26B-CC6339BC39F9}"/>
              </a:ext>
            </a:extLst>
          </p:cNvPr>
          <p:cNvSpPr txBox="1"/>
          <p:nvPr/>
        </p:nvSpPr>
        <p:spPr>
          <a:xfrm>
            <a:off x="456075" y="228600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Threat Actor Future (Q-Day)</a:t>
            </a:r>
            <a:endParaRPr lang="en-US" sz="3200" b="1" spc="-2" dirty="0">
              <a:solidFill>
                <a:srgbClr val="000000"/>
              </a:solidFill>
              <a:latin typeface="Calibri" panose="020F0502020204030204" pitchFamily="34" charset="0"/>
              <a:ea typeface="IBM Plex Sans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5103B-23FF-2C4A-2E36-CFE5E0AFC9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2400" y="987572"/>
            <a:ext cx="9392400" cy="64800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18918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36871"/>
            <a:ext cx="9150889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Projected Timelines and Expert Warnings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01" y="3026702"/>
            <a:ext cx="434328" cy="370256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302987" y="2892683"/>
            <a:ext cx="4167153" cy="63829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3200" b="1">
                <a:latin typeface="Montserrat"/>
              </a:rPr>
              <a:t>Expert Predictions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71565" y="3794759"/>
            <a:ext cx="1120111" cy="708659"/>
          </a:xfrm>
          <a:prstGeom prst="roundRect">
            <a:avLst>
              <a:gd name="adj" fmla="val 25806"/>
            </a:avLst>
          </a:prstGeom>
          <a:noFill/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0151" y="3897357"/>
            <a:ext cx="107335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2029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553" y="3867666"/>
            <a:ext cx="251453" cy="19708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017444" y="3756853"/>
            <a:ext cx="1692117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Gartner Warning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4553" y="4124008"/>
            <a:ext cx="4410810" cy="37020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400">
                <a:latin typeface="Roboto"/>
              </a:rPr>
              <a:t>Classical cryptography unsafe from quantum attacks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71566" y="4686299"/>
            <a:ext cx="1337276" cy="708659"/>
          </a:xfrm>
          <a:prstGeom prst="roundRect">
            <a:avLst>
              <a:gd name="adj" fmla="val 25806"/>
            </a:avLst>
          </a:prstGeom>
          <a:noFill/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151" y="4788897"/>
            <a:ext cx="1304190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2030+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717" y="4786390"/>
            <a:ext cx="251453" cy="14272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234609" y="4648393"/>
            <a:ext cx="1842799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Expert Consensus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91717" y="5015547"/>
            <a:ext cx="2881545" cy="37020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400">
                <a:latin typeface="Roboto"/>
              </a:rPr>
              <a:t>Tangible quantum threat emerges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1565" y="5577841"/>
            <a:ext cx="1142971" cy="708659"/>
          </a:xfrm>
          <a:prstGeom prst="roundRect">
            <a:avLst>
              <a:gd name="adj" fmla="val 25806"/>
            </a:avLst>
          </a:prstGeom>
          <a:noFill/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0151" y="5680438"/>
            <a:ext cx="108938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2030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412" y="5654142"/>
            <a:ext cx="251453" cy="19029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040303" y="5539934"/>
            <a:ext cx="2541708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Germany BSI Assumption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97412" y="5907087"/>
            <a:ext cx="3828919" cy="37020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400">
                <a:latin typeface="Roboto"/>
              </a:rPr>
              <a:t>Quantum computers break today's algorithms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778021" y="1428751"/>
            <a:ext cx="5120512" cy="6343650"/>
          </a:xfrm>
          <a:prstGeom prst="roundRect">
            <a:avLst>
              <a:gd name="adj" fmla="val 5357"/>
            </a:avLst>
          </a:prstGeom>
          <a:noFill/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631" y="2303913"/>
            <a:ext cx="480047" cy="444234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9783835" y="2248676"/>
            <a:ext cx="2455146" cy="577569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744"/>
              </a:lnSpc>
            </a:pPr>
            <a:r>
              <a:rPr sz="2800" b="1">
                <a:latin typeface="Montserrat"/>
              </a:rPr>
              <a:t>US Mandate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943851" y="3086101"/>
            <a:ext cx="2788849" cy="1965959"/>
          </a:xfrm>
          <a:prstGeom prst="roundRect">
            <a:avLst>
              <a:gd name="adj" fmla="val 9302"/>
            </a:avLst>
          </a:prstGeom>
          <a:noFill/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93821" y="3403419"/>
            <a:ext cx="1688911" cy="91984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6552"/>
              </a:lnSpc>
              <a:spcAft>
                <a:spcPts val="624"/>
              </a:spcAft>
            </a:pPr>
            <a:r>
              <a:rPr sz="4800" b="1">
                <a:latin typeface="Montserrat"/>
              </a:rPr>
              <a:t>2035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244554" y="4396933"/>
            <a:ext cx="218744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2184"/>
              </a:lnSpc>
            </a:pPr>
            <a:r>
              <a:rPr sz="1600">
                <a:latin typeface="Roboto"/>
              </a:rPr>
              <a:t>White House Deadline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66631" y="5326379"/>
            <a:ext cx="4343291" cy="228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631" y="5647911"/>
            <a:ext cx="320032" cy="271338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9623819" y="5603288"/>
            <a:ext cx="239262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Federal Systems Transition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631" y="6136915"/>
            <a:ext cx="320032" cy="299167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9623819" y="6106207"/>
            <a:ext cx="288795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Quantum-Resistant Cryptography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631" y="6639835"/>
            <a:ext cx="320032" cy="299167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9623819" y="6609128"/>
            <a:ext cx="292322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Government Mandate Compliance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36871"/>
            <a:ext cx="7092633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Core Mathematical Foundations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8674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831" y="2363646"/>
            <a:ext cx="411469" cy="3476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1613" y="2293674"/>
            <a:ext cx="3147643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3200" b="1">
                <a:latin typeface="Montserrat"/>
              </a:rPr>
              <a:t>Lattice-Based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3264946"/>
            <a:ext cx="228594" cy="1680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8705" y="3147858"/>
            <a:ext cx="1557465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SVP 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8705" y="3503582"/>
            <a:ext cx="2421483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Shortest Vector Problem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4087906"/>
            <a:ext cx="228594" cy="1680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8705" y="3970818"/>
            <a:ext cx="157189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LWE Problem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8706" y="4326542"/>
            <a:ext cx="2033556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Learning With Errors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28674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5274506"/>
            <a:ext cx="365750" cy="3094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31582" y="5126643"/>
            <a:ext cx="1977451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ML-KEM &amp; ML-DSA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31582" y="5403750"/>
            <a:ext cx="1805929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Primary NIST standards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211949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509123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279" y="2392022"/>
            <a:ext cx="411469" cy="2908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332062" y="2293674"/>
            <a:ext cx="2751701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3200" b="1">
                <a:latin typeface="Montserrat"/>
              </a:rPr>
              <a:t>Hash-Based</a:t>
            </a: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23" y="3264946"/>
            <a:ext cx="228594" cy="1680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829154" y="3147858"/>
            <a:ext cx="2480794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Pre-Image Resistance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9154" y="3503582"/>
            <a:ext cx="2883147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Cannot find input from output</a:t>
            </a: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23" y="4087906"/>
            <a:ext cx="228594" cy="16808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29154" y="3970818"/>
            <a:ext cx="2285228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Collision Resistance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29154" y="4326542"/>
            <a:ext cx="2650713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No two inputs same output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09122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22" y="5267471"/>
            <a:ext cx="365750" cy="3235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012029" y="5126643"/>
            <a:ext cx="1036488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SLH-DSA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2029" y="5403750"/>
            <a:ext cx="1826769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High-assurance security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9692398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9989570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6728" y="2427494"/>
            <a:ext cx="411469" cy="21992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812509" y="2293674"/>
            <a:ext cx="2778953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3200" b="1">
                <a:latin typeface="Montserrat"/>
              </a:rPr>
              <a:t>Code-Based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70" y="3264946"/>
            <a:ext cx="228594" cy="16808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0309603" y="3147858"/>
            <a:ext cx="259140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Error-Correcting Codes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309602" y="3503582"/>
            <a:ext cx="2484000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Mathematical complexity</a:t>
            </a:r>
          </a:p>
        </p:txBody>
      </p:sp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70" y="4087906"/>
            <a:ext cx="228594" cy="1680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0309603" y="3970818"/>
            <a:ext cx="1959818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McEliece System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09603" y="4326542"/>
            <a:ext cx="2628270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Classic encryption scheme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989569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69" y="5288574"/>
            <a:ext cx="365750" cy="28135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492477" y="5126643"/>
            <a:ext cx="1103814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40+ Years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492478" y="5403750"/>
            <a:ext cx="1892492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Unbroken security record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31501" y="6252209"/>
            <a:ext cx="13167030" cy="1051559"/>
          </a:xfrm>
          <a:prstGeom prst="roundRect">
            <a:avLst>
              <a:gd name="adj" fmla="val 26086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441" y="6637314"/>
            <a:ext cx="365750" cy="28135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057349" y="6475382"/>
            <a:ext cx="1974245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Quantum-Resistant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057348" y="6752488"/>
            <a:ext cx="2168208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Hard for quantum computers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257669" y="650367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3499" y="6647863"/>
            <a:ext cx="365750" cy="26025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926406" y="6475382"/>
            <a:ext cx="1728985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Well-Understood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926407" y="6752488"/>
            <a:ext cx="1486932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Extensively studied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429514" y="650367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345" y="6679516"/>
            <a:ext cx="365750" cy="19694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1098252" y="6475382"/>
            <a:ext cx="1644027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High Assurance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098252" y="6752488"/>
            <a:ext cx="2099280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Proven security track record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36871"/>
            <a:ext cx="6191745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Hybrid vs. Pure PQC Debate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01" y="1534431"/>
            <a:ext cx="434328" cy="4058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2987" y="1418215"/>
            <a:ext cx="2525678" cy="63829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3200" b="1">
                <a:latin typeface="Montserrat"/>
              </a:rPr>
              <a:t>Pro-Hybrid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501" y="2320289"/>
            <a:ext cx="6446358" cy="4103369"/>
          </a:xfrm>
          <a:prstGeom prst="roundRect">
            <a:avLst>
              <a:gd name="adj" fmla="val 6685"/>
            </a:avLst>
          </a:prstGeom>
          <a:solidFill>
            <a:srgbClr val="37DCF2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 rot="16200000">
            <a:off x="-1240936" y="4292725"/>
            <a:ext cx="4103369" cy="1584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51534" y="264033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72" y="2742205"/>
            <a:ext cx="320032" cy="2991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1597" y="2553497"/>
            <a:ext cx="1270526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Safety Net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91597" y="2917238"/>
            <a:ext cx="463843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Connection remains secure if one algorithm is unbroken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51534" y="350901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72" y="3645672"/>
            <a:ext cx="320032" cy="2295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91597" y="3422179"/>
            <a:ext cx="2139354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Daniel J. Bernstein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91598" y="3785917"/>
            <a:ext cx="436913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Prominent cryptologist advocating for hybrid models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51534" y="4377689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72" y="4498698"/>
            <a:ext cx="320032" cy="2609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91597" y="4290859"/>
            <a:ext cx="1741809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Risk Mitigation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91598" y="4654598"/>
            <a:ext cx="452782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Many PQC proposals have been broken by researchers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31501" y="6652261"/>
            <a:ext cx="6446358" cy="1120139"/>
          </a:xfrm>
          <a:prstGeom prst="roundRect">
            <a:avLst>
              <a:gd name="adj" fmla="val 24489"/>
            </a:avLst>
          </a:prstGeom>
          <a:solidFill>
            <a:srgbClr val="FF6464">
              <a:alpha val="8000"/>
            </a:srgbClr>
          </a:solidFill>
          <a:ln w="8255">
            <a:solidFill>
              <a:srgbClr val="FF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525" y="7087098"/>
            <a:ext cx="320032" cy="25046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428714" y="6854384"/>
            <a:ext cx="1116638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600" b="1">
                <a:latin typeface="Roboto"/>
              </a:rPr>
              <a:t>Allegation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28714" y="7214918"/>
            <a:ext cx="507926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NSA and GCHQ pressured NIST to exclude hybrid approaches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173" y="1586052"/>
            <a:ext cx="434328" cy="3026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23659" y="1418215"/>
            <a:ext cx="2665139" cy="63829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3200" b="1">
                <a:latin typeface="Montserrat"/>
              </a:rPr>
              <a:t>Non-Hybrid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452173" y="2320289"/>
            <a:ext cx="6446358" cy="4126230"/>
          </a:xfrm>
          <a:prstGeom prst="roundRect">
            <a:avLst>
              <a:gd name="adj" fmla="val 6648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 rot="16200000">
            <a:off x="5468307" y="4304155"/>
            <a:ext cx="4126230" cy="1584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772206" y="264033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3644" y="2766558"/>
            <a:ext cx="320032" cy="25046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412269" y="2553497"/>
            <a:ext cx="2584989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Performance Overhead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12270" y="2917238"/>
            <a:ext cx="313962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Increased complexity slows adoption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772206" y="350901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3644" y="3645672"/>
            <a:ext cx="320032" cy="22959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412269" y="3422179"/>
            <a:ext cx="267155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Resource Requirements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412270" y="3785917"/>
            <a:ext cx="463523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Larger keys and signatures impact constrained systems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772206" y="4377689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6" name="Picture 35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3644" y="4479565"/>
            <a:ext cx="320032" cy="299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412270" y="4290859"/>
            <a:ext cx="160876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NIST Position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412270" y="4669929"/>
            <a:ext cx="5211949" cy="604243"/>
          </a:xfrm>
          <a:prstGeom prst="rect">
            <a:avLst/>
          </a:prstGeom>
          <a:noFill/>
        </p:spPr>
        <p:txBody>
          <a:bodyPr wrap="squar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Standards are non-hybrid, NSA guidance supports direct transition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7452173" y="6675120"/>
            <a:ext cx="6446358" cy="1097280"/>
          </a:xfrm>
          <a:prstGeom prst="roundRect">
            <a:avLst>
              <a:gd name="adj" fmla="val 25000"/>
            </a:avLst>
          </a:prstGeom>
          <a:solidFill>
            <a:srgbClr val="37DCF2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7098528"/>
            <a:ext cx="320032" cy="25046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137957" y="6865813"/>
            <a:ext cx="1754633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600" b="1">
                <a:latin typeface="Roboto"/>
              </a:rPr>
              <a:t>Industry Practice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37956" y="7226348"/>
            <a:ext cx="460637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AWS and others starting with hybrid as transitional step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-289"/>
            <a:ext cx="7102251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Key Implementation Challenges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8674" y="155447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831" y="1753716"/>
            <a:ext cx="411469" cy="287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1614" y="1653592"/>
            <a:ext cx="3857773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800" b="1">
                <a:latin typeface="Montserrat"/>
              </a:rPr>
              <a:t>Performance &amp; Size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2657139"/>
            <a:ext cx="228594" cy="1949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8705" y="2602424"/>
            <a:ext cx="1276939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Larger Keys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8706" y="2917238"/>
            <a:ext cx="301619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Public &amp; private key sizes increased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3441103"/>
            <a:ext cx="228594" cy="1815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8706" y="3379663"/>
            <a:ext cx="1828372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Larger Signatures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8706" y="3694478"/>
            <a:ext cx="225958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Digital signature overhead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4226746"/>
            <a:ext cx="228594" cy="1647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48706" y="4156904"/>
            <a:ext cx="1846005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Bandwidth Impact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48706" y="4471717"/>
            <a:ext cx="203515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Increased data transfer</a:t>
            </a: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4978772"/>
            <a:ext cx="228594" cy="2151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48705" y="4934144"/>
            <a:ext cx="2314082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Slower TLS Handshake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48706" y="5248957"/>
            <a:ext cx="164883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Connection delays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28674" y="5795010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6038468"/>
            <a:ext cx="274313" cy="19888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94425" y="5957618"/>
            <a:ext cx="171936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Resource intensive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200519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497693" y="145160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849" y="1649072"/>
            <a:ext cx="411469" cy="29087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320631" y="1562154"/>
            <a:ext cx="3277486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800" b="1">
                <a:latin typeface="Montserrat"/>
              </a:rPr>
              <a:t>IoT &amp; Embedded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3" y="2457787"/>
            <a:ext cx="228594" cy="20506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817724" y="2408113"/>
            <a:ext cx="1624791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Long Lifecycles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17724" y="2722927"/>
            <a:ext cx="234614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10-20 years device lifespan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3" y="3246793"/>
            <a:ext cx="228594" cy="18153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817724" y="3185354"/>
            <a:ext cx="189890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Limited Resources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17724" y="3500168"/>
            <a:ext cx="288635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Constrained computational power</a:t>
            </a: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3" y="4013946"/>
            <a:ext cx="228594" cy="20170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817724" y="3962593"/>
            <a:ext cx="227240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No Update Mechanism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17724" y="4277408"/>
            <a:ext cx="224835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No practical upgrade path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3" y="4797910"/>
            <a:ext cx="228594" cy="18825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817724" y="4739833"/>
            <a:ext cx="197905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Difficult to Upgrade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17724" y="5054648"/>
            <a:ext cx="238782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Hardware redesign required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497693" y="5600699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2" y="5811584"/>
            <a:ext cx="274313" cy="26403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863443" y="5763307"/>
            <a:ext cx="194058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Legacy vulnerabilities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658108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9955281" y="145160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2438" y="1649072"/>
            <a:ext cx="411469" cy="29087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778220" y="1562154"/>
            <a:ext cx="2807807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800" b="1">
                <a:latin typeface="Montserrat"/>
              </a:rPr>
              <a:t>Crypto-Agility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1" y="2452742"/>
            <a:ext cx="228594" cy="21515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75313" y="2408113"/>
            <a:ext cx="1573495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Easy Switching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75312" y="2722927"/>
            <a:ext cx="265552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Replace algorithms seamlessly</a:t>
            </a:r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1" y="3246793"/>
            <a:ext cx="228594" cy="18153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0275313" y="3185354"/>
            <a:ext cx="1647233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Quick Migration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275312" y="3500168"/>
            <a:ext cx="2336524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Rapid algorithm transitions</a:t>
            </a:r>
          </a:p>
        </p:txBody>
      </p:sp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1" y="4017309"/>
            <a:ext cx="228594" cy="19498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275313" y="3962593"/>
            <a:ext cx="1685705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Legacy Systems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275313" y="4277408"/>
            <a:ext cx="2139354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Many lack this capability</a:t>
            </a:r>
          </a:p>
        </p:txBody>
      </p:sp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1" y="4801273"/>
            <a:ext cx="228594" cy="18153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0275312" y="4739833"/>
            <a:ext cx="2142560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Complex Engineering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275312" y="5054648"/>
            <a:ext cx="197424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Costly migration effort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955281" y="5600699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0" y="5827015"/>
            <a:ext cx="274313" cy="23317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0321032" y="5763307"/>
            <a:ext cx="1946994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Essential requirement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31501" y="6800849"/>
            <a:ext cx="13167030" cy="1051559"/>
          </a:xfrm>
          <a:prstGeom prst="roundRect">
            <a:avLst>
              <a:gd name="adj" fmla="val 26086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2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722" y="7228156"/>
            <a:ext cx="365750" cy="19694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2011630" y="7032037"/>
            <a:ext cx="173700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Strategic Migration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011630" y="7302731"/>
            <a:ext cx="1903713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Phased transition approach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029075" y="705231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2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3467" y="7185954"/>
            <a:ext cx="365750" cy="2813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606375" y="7032037"/>
            <a:ext cx="188447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Performance Testing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606374" y="7302731"/>
            <a:ext cx="1518992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Evaluate impact early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383795" y="705231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9" name="Picture 68" descr="image.png"/>
          <p:cNvPicPr>
            <a:picLocks noChangeAspect="1"/>
          </p:cNvPicPr>
          <p:nvPr/>
        </p:nvPicPr>
        <p:blipFill>
          <a:blip r:embed="rId2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9617" y="7185954"/>
            <a:ext cx="365750" cy="281353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0972526" y="7032037"/>
            <a:ext cx="181715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Vendor Engagement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972525" y="7302731"/>
            <a:ext cx="2076837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Ensure supply chain readiness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8018" y="247821"/>
            <a:ext cx="13225779" cy="640080"/>
          </a:xfrm>
        </p:spPr>
        <p:txBody>
          <a:bodyPr>
            <a:noAutofit/>
          </a:bodyPr>
          <a:lstStyle/>
          <a:p>
            <a:r>
              <a:rPr lang="en-US" sz="3200" b="1" dirty="0" err="1"/>
              <a:t>EgQCC</a:t>
            </a:r>
            <a:r>
              <a:rPr lang="en-US" sz="3200" b="1" dirty="0"/>
              <a:t> Quantum Security Track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212A5-0FF8-19AA-239E-8558B3E56EFE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289C2-E621-DF92-C7BF-A4E371BF67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884" y="2133600"/>
            <a:ext cx="12958136" cy="40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48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-289"/>
            <a:ext cx="7477354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Five Stages of Quantum Adoption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82955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955" y="1370388"/>
            <a:ext cx="278268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8738" y="1345713"/>
            <a:ext cx="1214422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Denial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2016841"/>
            <a:ext cx="205734" cy="1725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8" y="1957117"/>
            <a:ext cx="315084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View quantum as distant or irrelevant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2379284"/>
            <a:ext cx="205734" cy="1791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80128" y="2322878"/>
            <a:ext cx="210248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Consider threat alarmist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2955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2925308"/>
            <a:ext cx="251453" cy="2072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25847" y="2848658"/>
            <a:ext cx="158792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Only 5% prepared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177661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429113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9113" y="1370388"/>
            <a:ext cx="327961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14897" y="1345713"/>
            <a:ext cx="1966230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Bargaining</a:t>
            </a: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114" y="2020159"/>
            <a:ext cx="205734" cy="1659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26286" y="1957117"/>
            <a:ext cx="301138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Acknowledge threat but deprioritize</a:t>
            </a: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114" y="2379284"/>
            <a:ext cx="205734" cy="17919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26286" y="2322878"/>
            <a:ext cx="283505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Focus on AI, cloud, other projects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29113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113" y="2920210"/>
            <a:ext cx="251453" cy="2174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72006" y="2848658"/>
            <a:ext cx="200951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"We'll deal with it later"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9635249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886703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6703" y="1370388"/>
            <a:ext cx="329564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572485" y="1345713"/>
            <a:ext cx="1167934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Anger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703" y="2013524"/>
            <a:ext cx="205734" cy="17919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183874" y="1957117"/>
            <a:ext cx="246316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Realize transition is complex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703" y="2385919"/>
            <a:ext cx="205734" cy="16591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183874" y="2322878"/>
            <a:ext cx="287673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Frustration among security teams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86703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703" y="2911716"/>
            <a:ext cx="251453" cy="23446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229594" y="2848658"/>
            <a:ext cx="267956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More complex than anticipated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194505" y="3783330"/>
            <a:ext cx="5029074" cy="2994660"/>
          </a:xfrm>
          <a:prstGeom prst="roundRect">
            <a:avLst>
              <a:gd name="adj" fmla="val 916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445959" y="403478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45959" y="4090728"/>
            <a:ext cx="353609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31742" y="4066053"/>
            <a:ext cx="1999893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Depression</a:t>
            </a: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959" y="4728886"/>
            <a:ext cx="205734" cy="18914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743131" y="4692788"/>
            <a:ext cx="4228993" cy="604243"/>
          </a:xfrm>
          <a:prstGeom prst="rect">
            <a:avLst/>
          </a:prstGeom>
          <a:noFill/>
        </p:spPr>
        <p:txBody>
          <a:bodyPr wrap="squar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Overwhelmed by scope: tens of thousands of certificates</a:t>
            </a: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959" y="5370624"/>
            <a:ext cx="205734" cy="18583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743131" y="5317537"/>
            <a:ext cx="169211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Budget constraints</a:t>
            </a:r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959" y="5762932"/>
            <a:ext cx="205734" cy="13273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743130" y="5683298"/>
            <a:ext cx="265071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Unprepared third-party vendors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445959" y="6137910"/>
            <a:ext cx="452616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7" name="Picture 46" descr="image.png"/>
          <p:cNvPicPr>
            <a:picLocks noChangeAspect="1"/>
          </p:cNvPicPr>
          <p:nvPr/>
        </p:nvPicPr>
        <p:blipFill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959" y="6297620"/>
            <a:ext cx="251453" cy="18349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788849" y="6209077"/>
            <a:ext cx="237820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Scale feels insurmountable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406455" y="3783330"/>
            <a:ext cx="5029074" cy="2994660"/>
          </a:xfrm>
          <a:prstGeom prst="roundRect">
            <a:avLst>
              <a:gd name="adj" fmla="val 9160"/>
            </a:avLst>
          </a:prstGeom>
          <a:solidFill>
            <a:srgbClr val="37DCF2">
              <a:alpha val="12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657908" y="403478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57909" y="4090728"/>
            <a:ext cx="329564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343692" y="4066053"/>
            <a:ext cx="2092867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Acceptance</a:t>
            </a:r>
          </a:p>
        </p:txBody>
      </p:sp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909" y="4730544"/>
            <a:ext cx="205734" cy="18583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955081" y="4677457"/>
            <a:ext cx="322939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Shift from reactive to proactive stance</a:t>
            </a:r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909" y="5099624"/>
            <a:ext cx="205734" cy="17919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7955081" y="5043217"/>
            <a:ext cx="289597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Create comprehensive action plan</a:t>
            </a:r>
          </a:p>
        </p:txBody>
      </p:sp>
      <p:pic>
        <p:nvPicPr>
          <p:cNvPr id="57" name="Picture 56" descr="image.png"/>
          <p:cNvPicPr>
            <a:picLocks noChangeAspect="1"/>
          </p:cNvPicPr>
          <p:nvPr/>
        </p:nvPicPr>
        <p:blipFill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909" y="5495250"/>
            <a:ext cx="205734" cy="11946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955081" y="5408978"/>
            <a:ext cx="300016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Invest in resilience, trust, and agility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657909" y="5863590"/>
            <a:ext cx="4526166" cy="22860"/>
          </a:xfrm>
          <a:prstGeom prst="rect">
            <a:avLst/>
          </a:prstGeom>
          <a:solidFill>
            <a:srgbClr val="37DCF2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0" name="Picture 59" descr="image.png"/>
          <p:cNvPicPr>
            <a:picLocks noChangeAspect="1"/>
          </p:cNvPicPr>
          <p:nvPr/>
        </p:nvPicPr>
        <p:blipFill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908" y="6016506"/>
            <a:ext cx="251453" cy="19708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000800" y="5934757"/>
            <a:ext cx="286551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Ready to lead quantum readiness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731501" y="7143749"/>
            <a:ext cx="13167030" cy="731520"/>
          </a:xfrm>
          <a:prstGeom prst="roundRect">
            <a:avLst>
              <a:gd name="adj" fmla="val 37500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3" name="Picture 62" descr="image.png"/>
          <p:cNvPicPr>
            <a:picLocks noChangeAspect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087" y="7384278"/>
            <a:ext cx="320032" cy="25046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130657" y="7311583"/>
            <a:ext cx="6860198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2184"/>
              </a:lnSpc>
            </a:pPr>
            <a:r>
              <a:rPr sz="1600" b="1">
                <a:latin typeface="Roboto"/>
              </a:rPr>
              <a:t>Emotional and operational hurdles enterprises face during PQC adoption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-289"/>
            <a:ext cx="9372103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Recommended Action Plan for Enterprises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82955" y="994396"/>
            <a:ext cx="571486" cy="640079"/>
          </a:xfrm>
          <a:prstGeom prst="roundRect">
            <a:avLst>
              <a:gd name="adj" fmla="val 32000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956" y="1068418"/>
            <a:ext cx="318343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91598" y="1081627"/>
            <a:ext cx="3490686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Cryptographic Inventory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1925605"/>
            <a:ext cx="228594" cy="1949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2987" y="1865663"/>
            <a:ext cx="171295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Discover &amp; Catalog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2987" y="2136357"/>
            <a:ext cx="2807807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All cryptographic assets across enterprise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2572408"/>
            <a:ext cx="228594" cy="1815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02987" y="2505744"/>
            <a:ext cx="222110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Algorithms &amp; Certificates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02987" y="2776438"/>
            <a:ext cx="243911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Create comprehensive risk overview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3205765"/>
            <a:ext cx="228594" cy="1949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02986" y="3145824"/>
            <a:ext cx="263949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Cryptographic Bill of Materials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02986" y="3416518"/>
            <a:ext cx="217782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CBOM for strategic assessment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2956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3890511"/>
            <a:ext cx="251453" cy="19708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25846" y="3808764"/>
            <a:ext cx="218584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Foundation for migration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200519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451973" y="902955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51974" y="976977"/>
            <a:ext cx="388875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29195" y="990189"/>
            <a:ext cx="1462887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Pilot PQC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74" y="1756172"/>
            <a:ext cx="228594" cy="1680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72005" y="1682783"/>
            <a:ext cx="253209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Non-Production Environment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72005" y="1953477"/>
            <a:ext cx="248720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Test PQC certificates and algorithms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74" y="2397931"/>
            <a:ext cx="228594" cy="1647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72006" y="2322864"/>
            <a:ext cx="186043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Assess Performance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72006" y="2593558"/>
            <a:ext cx="2070425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Evaluate overhead and impact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74" y="3022885"/>
            <a:ext cx="228594" cy="19498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72005" y="2962943"/>
            <a:ext cx="206721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Interoperability Testing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72005" y="3233637"/>
            <a:ext cx="200149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Verify integration capabilities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451974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73" y="3870121"/>
            <a:ext cx="251453" cy="2378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794865" y="3808764"/>
            <a:ext cx="240545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Validate before deployment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9658108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909562" y="902955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09562" y="976977"/>
            <a:ext cx="39047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686783" y="990189"/>
            <a:ext cx="2697199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Upgrade Protocols</a:t>
            </a: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562" y="1756172"/>
            <a:ext cx="228594" cy="16808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229594" y="1682783"/>
            <a:ext cx="190050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Modernize TLS Stack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229594" y="1953477"/>
            <a:ext cx="1480520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Transition to TLS 1.3</a:t>
            </a: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562" y="2381123"/>
            <a:ext cx="228594" cy="19834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229594" y="2322864"/>
            <a:ext cx="175783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Better PQC Support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229593" y="2593558"/>
            <a:ext cx="226278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Designed for quantum resistance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562" y="3012798"/>
            <a:ext cx="228594" cy="21515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29594" y="2962943"/>
            <a:ext cx="167768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Enhanced Security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29593" y="3233637"/>
            <a:ext cx="221469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Improved encryption capabilities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909562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562" y="3885414"/>
            <a:ext cx="251453" cy="20728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0252454" y="3808764"/>
            <a:ext cx="207844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Build strong foundation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166031" y="4606274"/>
            <a:ext cx="4034688" cy="3543300"/>
          </a:xfrm>
          <a:prstGeom prst="roundRect">
            <a:avLst>
              <a:gd name="adj" fmla="val 774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417484" y="4857736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17484" y="4931758"/>
            <a:ext cx="424141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94705" y="4944969"/>
            <a:ext cx="2402247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Engage Vendors</a:t>
            </a:r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84" y="5704228"/>
            <a:ext cx="228594" cy="1815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737517" y="5637564"/>
            <a:ext cx="176585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Hardware Suppliers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37517" y="5908258"/>
            <a:ext cx="2522472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Consult PQC roadmaps and timelines</a:t>
            </a:r>
          </a:p>
        </p:txBody>
      </p: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84" y="6371203"/>
            <a:ext cx="228594" cy="127746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737517" y="6277643"/>
            <a:ext cx="164242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Software Partners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737517" y="6548337"/>
            <a:ext cx="2019129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Understand vendor readiness</a:t>
            </a:r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84" y="6984388"/>
            <a:ext cx="228594" cy="181535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737517" y="6917724"/>
            <a:ext cx="222912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Supply Chain Preparation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737517" y="7188418"/>
            <a:ext cx="2107294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Ensure entire ecosystem ready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417484" y="7463776"/>
            <a:ext cx="3531781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84" y="7660712"/>
            <a:ext cx="251453" cy="20048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60376" y="7580663"/>
            <a:ext cx="192775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Align all stakeholders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429314" y="4606274"/>
            <a:ext cx="4034688" cy="3543300"/>
          </a:xfrm>
          <a:prstGeom prst="roundRect">
            <a:avLst>
              <a:gd name="adj" fmla="val 7741"/>
            </a:avLst>
          </a:prstGeom>
          <a:solidFill>
            <a:srgbClr val="37DCF2">
              <a:alpha val="12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7680767" y="4857736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680767" y="4931758"/>
            <a:ext cx="39047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5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457988" y="4944969"/>
            <a:ext cx="2854293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Migration Roadmap</a:t>
            </a:r>
          </a:p>
        </p:txBody>
      </p:sp>
      <p:pic>
        <p:nvPicPr>
          <p:cNvPr id="71" name="Picture 70" descr="image.png"/>
          <p:cNvPicPr>
            <a:picLocks noChangeAspect="1"/>
          </p:cNvPicPr>
          <p:nvPr/>
        </p:nvPicPr>
        <p:blipFill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5704228"/>
            <a:ext cx="228594" cy="18153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8000800" y="5637564"/>
            <a:ext cx="195821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Strategic Assessment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000799" y="5908258"/>
            <a:ext cx="2415071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Prioritize critical and long-lived data</a:t>
            </a:r>
          </a:p>
        </p:txBody>
      </p:sp>
      <p:pic>
        <p:nvPicPr>
          <p:cNvPr id="74" name="Picture 73" descr="image.png"/>
          <p:cNvPicPr>
            <a:picLocks noChangeAspect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6344308"/>
            <a:ext cx="228594" cy="18153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8000800" y="6277643"/>
            <a:ext cx="208324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Clear Budget Allocation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000799" y="6548337"/>
            <a:ext cx="2387820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Resource-intensive migration effort</a:t>
            </a:r>
          </a:p>
        </p:txBody>
      </p:sp>
      <p:pic>
        <p:nvPicPr>
          <p:cNvPr id="77" name="Picture 76" descr="image.png"/>
          <p:cNvPicPr>
            <a:picLocks noChangeAspect="1"/>
          </p:cNvPicPr>
          <p:nvPr/>
        </p:nvPicPr>
        <p:blipFill>
          <a:blip r:embed="rId2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7011283"/>
            <a:ext cx="228594" cy="127746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8000800" y="6917724"/>
            <a:ext cx="209928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Phased Implementation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000800" y="7188418"/>
            <a:ext cx="2871927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Upgrade or replace vulnerable components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80768" y="7463776"/>
            <a:ext cx="3531781" cy="22860"/>
          </a:xfrm>
          <a:prstGeom prst="rect">
            <a:avLst/>
          </a:prstGeom>
          <a:solidFill>
            <a:srgbClr val="37DCF2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81" name="Picture 80" descr="image.png"/>
          <p:cNvPicPr>
            <a:picLocks noChangeAspect="1"/>
          </p:cNvPicPr>
          <p:nvPr/>
        </p:nvPicPr>
        <p:blipFill>
          <a:blip r:embed="rId2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7653914"/>
            <a:ext cx="251453" cy="21408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023659" y="7580663"/>
            <a:ext cx="241346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Execute quantum readiness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47F0-7894-F0D4-8D52-2E9610F46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25680E-D3E1-C6AD-085D-7E2E933A32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42D698-D79C-6F29-EC2D-E922665ED28C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185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4165-5F96-AE5B-2FEC-4F4D9FF7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54AFAB-B0A2-2DDA-A8AF-86237450A7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610B9-A3AC-8DB5-6CAD-FE0C31C7A257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46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74396-E27B-4B87-23F5-09DBE51A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8D6861-C7DB-83B8-9998-9BA7F8F5D4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163F0-8620-520F-6886-51B21A153672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88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5D55B-89C9-0116-ABBE-BF160DD19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A2E86-263F-95D7-5A83-4729B47C9E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BB350-CE61-5806-9E88-B5BF008E04F0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5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744C2-1F11-A00F-6186-21D481E7F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rocess&#10;&#10;AI-generated content may be incorrect.">
            <a:extLst>
              <a:ext uri="{FF2B5EF4-FFF2-40B4-BE49-F238E27FC236}">
                <a16:creationId xmlns:a16="http://schemas.microsoft.com/office/drawing/2014/main" id="{18979FA4-2EB7-E5BE-E46D-E0021038DA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02A4E-AB1F-EE81-C6CF-2E2117AA2F9F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491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6243A-69A6-F376-F9A9-FBB9015E2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737135-EA00-C22E-0C47-9B45751278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8018" y="247821"/>
            <a:ext cx="13225779" cy="640080"/>
          </a:xfrm>
        </p:spPr>
        <p:txBody>
          <a:bodyPr>
            <a:noAutofit/>
          </a:bodyPr>
          <a:lstStyle/>
          <a:p>
            <a:r>
              <a:rPr lang="en-US" sz="3200" b="1" dirty="0"/>
              <a:t>Triangle of Quantum Security (QC + PQC + QRNG)</a:t>
            </a:r>
            <a:br>
              <a:rPr lang="en-US" sz="2800" dirty="0"/>
            </a:br>
            <a:br>
              <a:rPr lang="en-US" sz="2800" dirty="0"/>
            </a:br>
            <a:endParaRPr lang="en-US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BABBEB9-BC56-7AF0-F1F9-DBEA21303F8E}"/>
              </a:ext>
            </a:extLst>
          </p:cNvPr>
          <p:cNvGraphicFramePr>
            <a:graphicFrameLocks noGrp="1"/>
          </p:cNvGraphicFramePr>
          <p:nvPr/>
        </p:nvGraphicFramePr>
        <p:xfrm>
          <a:off x="254000" y="1460500"/>
          <a:ext cx="8661400" cy="5308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7285">
                  <a:extLst>
                    <a:ext uri="{9D8B030D-6E8A-4147-A177-3AD203B41FA5}">
                      <a16:colId xmlns:a16="http://schemas.microsoft.com/office/drawing/2014/main" val="4097712625"/>
                    </a:ext>
                  </a:extLst>
                </a:gridCol>
                <a:gridCol w="2310283">
                  <a:extLst>
                    <a:ext uri="{9D8B030D-6E8A-4147-A177-3AD203B41FA5}">
                      <a16:colId xmlns:a16="http://schemas.microsoft.com/office/drawing/2014/main" val="6841859"/>
                    </a:ext>
                  </a:extLst>
                </a:gridCol>
                <a:gridCol w="2414117">
                  <a:extLst>
                    <a:ext uri="{9D8B030D-6E8A-4147-A177-3AD203B41FA5}">
                      <a16:colId xmlns:a16="http://schemas.microsoft.com/office/drawing/2014/main" val="1730800643"/>
                    </a:ext>
                  </a:extLst>
                </a:gridCol>
                <a:gridCol w="2249715">
                  <a:extLst>
                    <a:ext uri="{9D8B030D-6E8A-4147-A177-3AD203B41FA5}">
                      <a16:colId xmlns:a16="http://schemas.microsoft.com/office/drawing/2014/main" val="225152381"/>
                    </a:ext>
                  </a:extLst>
                </a:gridCol>
              </a:tblGrid>
              <a:tr h="1344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Security Dimension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Quantum Communications (QC)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Post-Quantum Cryptography (PQC)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Quantum Random Number Generators (QRNG)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3034294499"/>
                  </a:ext>
                </a:extLst>
              </a:tr>
              <a:tr h="10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Principle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Uses principles of quantum mechanics for security (</a:t>
                      </a:r>
                      <a:r>
                        <a:rPr lang="en-US" sz="1600" b="1" u="none" strike="noStrike" dirty="0">
                          <a:effectLst/>
                        </a:rPr>
                        <a:t>Quantum Communications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Develops </a:t>
                      </a:r>
                      <a:r>
                        <a:rPr lang="en-US" sz="1600" b="1" u="none" strike="noStrike" dirty="0">
                          <a:effectLst/>
                        </a:rPr>
                        <a:t>algorithms</a:t>
                      </a:r>
                      <a:r>
                        <a:rPr lang="en-US" sz="1600" u="none" strike="noStrike" dirty="0">
                          <a:effectLst/>
                        </a:rPr>
                        <a:t> secure against quantum computer attacks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Uses quantum phenomena to generate true </a:t>
                      </a:r>
                      <a:r>
                        <a:rPr lang="en-US" sz="1600" b="1" u="none" strike="noStrike" dirty="0">
                          <a:effectLst/>
                        </a:rPr>
                        <a:t>random numbers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557376065"/>
                  </a:ext>
                </a:extLst>
              </a:tr>
              <a:tr h="802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Technology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Requires </a:t>
                      </a:r>
                      <a:r>
                        <a:rPr lang="en-US" sz="1600" b="1" u="none" strike="noStrike" dirty="0">
                          <a:effectLst/>
                        </a:rPr>
                        <a:t>quantum hardware</a:t>
                      </a:r>
                      <a:r>
                        <a:rPr lang="en-US" sz="1600" u="none" strike="noStrike" dirty="0">
                          <a:effectLst/>
                        </a:rPr>
                        <a:t> (e.g., </a:t>
                      </a:r>
                      <a:r>
                        <a:rPr lang="en-US" sz="1600" b="1" u="none" strike="noStrike" dirty="0">
                          <a:effectLst/>
                        </a:rPr>
                        <a:t>QKD</a:t>
                      </a:r>
                      <a:r>
                        <a:rPr lang="en-US" sz="1600" u="none" strike="noStrike" dirty="0">
                          <a:effectLst/>
                        </a:rPr>
                        <a:t> systems)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Can be implemented on </a:t>
                      </a:r>
                      <a:r>
                        <a:rPr lang="en-US" sz="1600" b="1" u="none" strike="noStrike" dirty="0">
                          <a:effectLst/>
                        </a:rPr>
                        <a:t>classical computers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Based on quantum mechanical processes (e.g., </a:t>
                      </a:r>
                      <a:r>
                        <a:rPr lang="en-US" sz="1600" b="1" u="none" strike="noStrike" dirty="0">
                          <a:effectLst/>
                        </a:rPr>
                        <a:t>photon behavior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2949478282"/>
                  </a:ext>
                </a:extLst>
              </a:tr>
              <a:tr h="1061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Examples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Quantum Key Distribution (</a:t>
                      </a:r>
                      <a:r>
                        <a:rPr lang="en-US" sz="1600" b="1" u="none" strike="noStrike" dirty="0">
                          <a:effectLst/>
                        </a:rPr>
                        <a:t>QKD</a:t>
                      </a:r>
                      <a:r>
                        <a:rPr lang="en-US" sz="1600" u="none" strike="noStrike" dirty="0">
                          <a:effectLst/>
                        </a:rPr>
                        <a:t>) like BB84, </a:t>
                      </a:r>
                      <a:r>
                        <a:rPr lang="en-US" sz="1600" u="none" strike="noStrike" dirty="0" err="1">
                          <a:effectLst/>
                        </a:rPr>
                        <a:t>E91</a:t>
                      </a:r>
                      <a:r>
                        <a:rPr lang="en-US" sz="1600" u="none" strike="noStrike" dirty="0">
                          <a:effectLst/>
                        </a:rPr>
                        <a:t>, … etc.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Lattice-based (Kyber, Dilithium), Code-based (McEliece), Hash-based (SPHINCS+)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Devices generating </a:t>
                      </a:r>
                      <a:r>
                        <a:rPr lang="en-US" sz="1600" b="1" u="none" strike="noStrike" dirty="0">
                          <a:effectLst/>
                        </a:rPr>
                        <a:t>true  randomness</a:t>
                      </a:r>
                      <a:r>
                        <a:rPr lang="en-US" sz="1600" u="none" strike="noStrike" dirty="0">
                          <a:effectLst/>
                        </a:rPr>
                        <a:t> from quantum states of particles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675604362"/>
                  </a:ext>
                </a:extLst>
              </a:tr>
              <a:tr h="1061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Example </a:t>
                      </a:r>
                    </a:p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(Bank Vault)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Super secure </a:t>
                      </a:r>
                      <a:r>
                        <a:rPr lang="en-US" sz="1600" b="1" u="none" strike="noStrike" dirty="0">
                          <a:effectLst/>
                        </a:rPr>
                        <a:t>one-time delivery</a:t>
                      </a:r>
                      <a:r>
                        <a:rPr lang="en-US" sz="1600" u="none" strike="noStrike" dirty="0">
                          <a:effectLst/>
                        </a:rPr>
                        <a:t> of the combination code (</a:t>
                      </a:r>
                      <a:r>
                        <a:rPr lang="en-US" sz="1600" b="1" u="none" strike="noStrike" dirty="0">
                          <a:effectLst/>
                        </a:rPr>
                        <a:t>key</a:t>
                      </a:r>
                      <a:r>
                        <a:rPr lang="en-US" sz="1600" u="none" strike="noStrike" dirty="0">
                          <a:effectLst/>
                        </a:rPr>
                        <a:t>) for the vault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Replacing the existing lock on the </a:t>
                      </a:r>
                      <a:r>
                        <a:rPr lang="en-US" sz="1600" b="1" u="none" strike="noStrike" dirty="0">
                          <a:effectLst/>
                        </a:rPr>
                        <a:t>vault</a:t>
                      </a:r>
                      <a:r>
                        <a:rPr lang="en-US" sz="1600" u="none" strike="noStrike" dirty="0">
                          <a:effectLst/>
                        </a:rPr>
                        <a:t> with a new, </a:t>
                      </a:r>
                      <a:r>
                        <a:rPr lang="en-US" sz="1600" b="1" u="none" strike="noStrike" dirty="0">
                          <a:effectLst/>
                        </a:rPr>
                        <a:t>resistant</a:t>
                      </a:r>
                      <a:r>
                        <a:rPr lang="en-US" sz="1600" u="none" strike="noStrike" dirty="0">
                          <a:effectLst/>
                        </a:rPr>
                        <a:t> to quantum computers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Generating </a:t>
                      </a:r>
                      <a:r>
                        <a:rPr lang="en-US" sz="1600" b="1" u="none" strike="noStrike" dirty="0">
                          <a:effectLst/>
                        </a:rPr>
                        <a:t>true random</a:t>
                      </a:r>
                      <a:r>
                        <a:rPr lang="en-US" sz="1600" u="none" strike="noStrike" dirty="0">
                          <a:effectLst/>
                        </a:rPr>
                        <a:t> numbers for the combination code (</a:t>
                      </a:r>
                      <a:r>
                        <a:rPr lang="en-US" sz="1600" b="1" u="none" strike="noStrike" dirty="0">
                          <a:effectLst/>
                        </a:rPr>
                        <a:t>keys</a:t>
                      </a:r>
                      <a:r>
                        <a:rPr lang="en-US" sz="1600" u="none" strike="noStrike" dirty="0">
                          <a:effectLst/>
                        </a:rPr>
                        <a:t>) using photons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256365651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29A6343-4E23-8C44-35E2-409B6BE18C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800" y="1460500"/>
            <a:ext cx="5308600" cy="530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0E71B-9F20-7292-C3C1-D5A3B26F58E5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C2C73-C2FF-AA3F-E055-8CAC0CBF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5AA487-B428-3BF7-7DBA-F48AA029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75617"/>
            <a:ext cx="14020800" cy="533400"/>
          </a:xfrm>
        </p:spPr>
        <p:txBody>
          <a:bodyPr>
            <a:noAutofit/>
          </a:bodyPr>
          <a:lstStyle/>
          <a:p>
            <a:pPr algn="ctr"/>
            <a:r>
              <a:rPr lang="en-US" sz="3840" b="1" dirty="0">
                <a:solidFill>
                  <a:srgbClr val="0064FF"/>
                </a:solidFill>
              </a:rPr>
              <a:t>Q-Day (Quantum Day)</a:t>
            </a:r>
            <a:endParaRPr lang="en-US" sz="4480" u="sng" dirty="0">
              <a:solidFill>
                <a:srgbClr val="0064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3396C-2FE2-6562-4CED-19665155BF9E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54927-FB6F-B661-0175-40A9B4E24DF6}"/>
              </a:ext>
            </a:extLst>
          </p:cNvPr>
          <p:cNvSpPr txBox="1"/>
          <p:nvPr/>
        </p:nvSpPr>
        <p:spPr>
          <a:xfrm>
            <a:off x="1266094" y="1460399"/>
            <a:ext cx="7540283" cy="5853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1520"/>
            <a:r>
              <a:rPr lang="en-EG" sz="2880" b="1" dirty="0">
                <a:solidFill>
                  <a:srgbClr val="FF0000"/>
                </a:solidFill>
                <a:latin typeface="Arial"/>
              </a:rPr>
              <a:t>On Ocober 14th, 2024</a:t>
            </a:r>
          </a:p>
          <a:p>
            <a:pPr defTabSz="731520"/>
            <a:endParaRPr lang="en-EG" sz="288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EG" sz="2880" dirty="0">
                <a:solidFill>
                  <a:srgbClr val="000000"/>
                </a:solidFill>
                <a:latin typeface="Arial"/>
              </a:rPr>
              <a:t>Chinese researchers have successfully used a D-Wave quantum computer to breach </a:t>
            </a:r>
            <a:r>
              <a:rPr lang="en-EG" sz="288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EG" sz="2880" dirty="0">
                <a:solidFill>
                  <a:srgbClr val="000000"/>
                </a:solidFill>
                <a:latin typeface="Arial"/>
              </a:rPr>
              <a:t> encryption algorithms, signaling a new era of risk for critical sectors like banking and the military. This marks the first-ever quantum attack on military-grade encryption, showing how even our best defenses—like </a:t>
            </a:r>
            <a:r>
              <a:rPr lang="en-EG" sz="288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EG" sz="2880" dirty="0">
                <a:solidFill>
                  <a:srgbClr val="000000"/>
                </a:solidFill>
                <a:latin typeface="Arial"/>
              </a:rPr>
              <a:t> encryption—could be vulnerable.</a:t>
            </a:r>
          </a:p>
          <a:p>
            <a:pPr defTabSz="731520"/>
            <a:endParaRPr lang="en-EG" sz="288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EG" sz="2880" dirty="0">
                <a:solidFill>
                  <a:srgbClr val="000000"/>
                </a:solidFill>
                <a:latin typeface="Arial"/>
              </a:rPr>
              <a:t>Note: </a:t>
            </a:r>
            <a:r>
              <a:rPr lang="en-US" sz="2880" b="1" dirty="0">
                <a:solidFill>
                  <a:srgbClr val="000000"/>
                </a:solidFill>
                <a:latin typeface="Arial"/>
              </a:rPr>
              <a:t>Shor’s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 Quantum algorithm (</a:t>
            </a:r>
            <a:r>
              <a:rPr lang="en-US" sz="2880" b="1" dirty="0">
                <a:solidFill>
                  <a:srgbClr val="000000"/>
                </a:solidFill>
                <a:latin typeface="Arial"/>
              </a:rPr>
              <a:t>RSA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) was published on </a:t>
            </a:r>
            <a:r>
              <a:rPr lang="en-US" sz="2880" b="1" dirty="0">
                <a:solidFill>
                  <a:srgbClr val="FF0000"/>
                </a:solidFill>
                <a:latin typeface="Arial"/>
              </a:rPr>
              <a:t>1994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 (30+ years).</a:t>
            </a:r>
            <a:endParaRPr lang="en-EG" sz="288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49505-519A-AED4-4BD1-850CC9AC8622}"/>
              </a:ext>
            </a:extLst>
          </p:cNvPr>
          <p:cNvSpPr txBox="1"/>
          <p:nvPr/>
        </p:nvSpPr>
        <p:spPr>
          <a:xfrm>
            <a:off x="1597856" y="7382268"/>
            <a:ext cx="12956344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31520"/>
            <a:r>
              <a:rPr lang="en-EG" sz="1440" u="sng" dirty="0">
                <a:solidFill>
                  <a:srgbClr val="0F6DFF"/>
                </a:solidFill>
                <a:latin typeface="Arial"/>
              </a:rPr>
              <a:t>https://quantumzeitgeist.substack.com/p/researchers-hack-military-grade-encryption?utm_campaign=post&amp;utm_medium=web&amp;triedRedirect=true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8E7E2B-4482-B1A4-FBCF-9F56F5A941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3324" y="2343667"/>
            <a:ext cx="4613691" cy="346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50"/>
      </p:ext>
    </p:extLst>
  </p:cSld>
  <p:clrMapOvr>
    <a:masterClrMapping/>
  </p:clrMapOvr>
</p:sld>
</file>

<file path=ppt/theme/theme1.xml><?xml version="1.0" encoding="utf-8"?>
<a:theme xmlns:a="http://schemas.openxmlformats.org/drawingml/2006/main" name="1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/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 Services Academy_Basic PPT_Plex_v5.8" id="{16CFD3B1-9246-A547-A47B-AD27F55F87D1}" vid="{750DE2A3-828F-3F4B-A26D-620EAA74ACB2}"/>
    </a:ext>
  </a:extLst>
</a:theme>
</file>

<file path=ppt/theme/theme2.xml><?xml version="1.0" encoding="utf-8"?>
<a:theme xmlns:a="http://schemas.openxmlformats.org/drawingml/2006/main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academy</Template>
  <TotalTime>7744</TotalTime>
  <Words>1498</Words>
  <Application>Microsoft Macintosh PowerPoint</Application>
  <PresentationFormat>Custom</PresentationFormat>
  <Paragraphs>300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.AppleSystemUIFont</vt:lpstr>
      <vt:lpstr>Aptos Narrow</vt:lpstr>
      <vt:lpstr>Arial</vt:lpstr>
      <vt:lpstr>Arial Regular</vt:lpstr>
      <vt:lpstr>Calibri</vt:lpstr>
      <vt:lpstr>IBM Plex Sans</vt:lpstr>
      <vt:lpstr>LucidaGrande</vt:lpstr>
      <vt:lpstr>Montserrat</vt:lpstr>
      <vt:lpstr>Roboto</vt:lpstr>
      <vt:lpstr>Wingdings</vt:lpstr>
      <vt:lpstr>1_COVERS</vt:lpstr>
      <vt:lpstr>3_Light Background</vt:lpstr>
      <vt:lpstr>Office Theme</vt:lpstr>
      <vt:lpstr>PowerPoint Presentation</vt:lpstr>
      <vt:lpstr>EgQCC Quantum Security Track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Triangle of Quantum Security (QC + PQC + QRNG)  </vt:lpstr>
      <vt:lpstr>Q-Day (Quantum Day)</vt:lpstr>
      <vt:lpstr>NIST Post-Quantum Cryptography Standardization (2016) https://en.wikipedia.org/wiki/NIST_Post-Quantum_Cryptography_Standardization</vt:lpstr>
      <vt:lpstr>PowerPoint Presentation</vt:lpstr>
      <vt:lpstr>PowerPoint Presentation</vt:lpstr>
      <vt:lpstr>Quantum-Resistant Standards for New Cryptographic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and Storytelling</dc:title>
  <dc:creator>Kl Hamilton</dc:creator>
  <cp:lastModifiedBy>Sameh Saeed</cp:lastModifiedBy>
  <cp:revision>241</cp:revision>
  <cp:lastPrinted>2017-10-24T19:02:10Z</cp:lastPrinted>
  <dcterms:created xsi:type="dcterms:W3CDTF">2019-03-19T20:16:43Z</dcterms:created>
  <dcterms:modified xsi:type="dcterms:W3CDTF">2026-02-13T07:44:42Z</dcterms:modified>
</cp:coreProperties>
</file>